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90F9B6C-3798-4DA4-BCAD-17ABE2A79079}">
  <a:tblStyle styleId="{990F9B6C-3798-4DA4-BCAD-17ABE2A79079}"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6a2444961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36a244496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174fc8e3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6174fc8e3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36a2444961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36a2444961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{990F9B6C-3798-4DA4-BCAD-17ABE2A79079}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chemeClr val="lt1"/>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____________________</a:t>
            </a:r>
            <a:endParaRPr sz="18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{990F9B6C-3798-4DA4-BCAD-17ABE2A79079}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crossing the Atlantic Ocean; concerning countries on both sides of the Atlantic Ocean</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a:latin typeface="Inter"/>
                          <a:ea typeface="Inter"/>
                          <a:cs typeface="Inter"/>
                          <a:sym typeface="Inter"/>
                        </a:rPr>
                        <a:t>“For the long eighteenth century, the Portuguese slave trade is synonymous with the slave trade to Brazil… Vessels sailed from Angola to all importing regions in Brazil, with the busiest transatlantic slave trade linking Luanda and Rio de Janeirio.”</a:t>
                      </a:r>
                      <a:endParaRPr>
                        <a:latin typeface="Inter"/>
                        <a:ea typeface="Inter"/>
                        <a:cs typeface="Inter"/>
                        <a:sym typeface="Inter"/>
                      </a:endParaRPr>
                    </a:p>
                    <a:p>
                      <a:pPr indent="-317500" lvl="0" marL="457200" marR="0" rtl="0" algn="r">
                        <a:spcBef>
                          <a:spcPts val="0"/>
                        </a:spcBef>
                        <a:spcAft>
                          <a:spcPts val="0"/>
                        </a:spcAft>
                        <a:buClr>
                          <a:schemeClr val="dk1"/>
                        </a:buClr>
                        <a:buSzPts val="1400"/>
                        <a:buFont typeface="Inter"/>
                        <a:buChar char="-"/>
                      </a:pPr>
                      <a:r>
                        <a:rPr lang="en">
                          <a:latin typeface="Inter"/>
                          <a:ea typeface="Inter"/>
                          <a:cs typeface="Inter"/>
                          <a:sym typeface="Inter"/>
                        </a:rPr>
                        <a:t>José C. Curto and Renée Soulodre-LaFrance, </a:t>
                      </a:r>
                      <a:r>
                        <a:rPr i="1" lang="en">
                          <a:latin typeface="Inter"/>
                          <a:ea typeface="Inter"/>
                          <a:cs typeface="Inter"/>
                          <a:sym typeface="Inter"/>
                        </a:rPr>
                        <a:t>Africa and the Americas: Interconnections During the Slave Trade</a:t>
                      </a:r>
                      <a:r>
                        <a:rPr lang="en">
                          <a:latin typeface="Inter"/>
                          <a:ea typeface="Inter"/>
                          <a:cs typeface="Inter"/>
                          <a:sym typeface="Inter"/>
                        </a:rPr>
                        <a:t>, 2005.</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Transatlantic</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chemeClr val="lt1"/>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____________________</a:t>
            </a:r>
            <a:endParaRPr sz="18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nvSpPr>
        <p:spPr>
          <a:xfrm>
            <a:off x="182100" y="2984550"/>
            <a:ext cx="3274200" cy="94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1"/>
                </a:solidFill>
                <a:latin typeface="Inter"/>
                <a:ea typeface="Inter"/>
                <a:cs typeface="Inter"/>
                <a:sym typeface="Inter"/>
              </a:rPr>
              <a:t>Source: Unknown artist, “Armada of </a:t>
            </a:r>
            <a:r>
              <a:rPr lang="en" sz="1300">
                <a:solidFill>
                  <a:schemeClr val="dk1"/>
                </a:solidFill>
                <a:latin typeface="Inter"/>
                <a:ea typeface="Inter"/>
                <a:cs typeface="Inter"/>
                <a:sym typeface="Inter"/>
              </a:rPr>
              <a:t>João Serrão,” c. 1566. Public Domain.</a:t>
            </a:r>
            <a:endParaRPr sz="1300">
              <a:solidFill>
                <a:schemeClr val="dk1"/>
              </a:solidFill>
              <a:latin typeface="Inter"/>
              <a:ea typeface="Inter"/>
              <a:cs typeface="Inter"/>
              <a:sym typeface="Inter"/>
            </a:endParaRPr>
          </a:p>
        </p:txBody>
      </p:sp>
      <p:sp>
        <p:nvSpPr>
          <p:cNvPr id="151" name="Google Shape;151;p28"/>
          <p:cNvSpPr txBox="1"/>
          <p:nvPr/>
        </p:nvSpPr>
        <p:spPr>
          <a:xfrm>
            <a:off x="3549875" y="102300"/>
            <a:ext cx="5428500" cy="434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PREDICTION</a:t>
            </a:r>
            <a:endParaRPr b="1" sz="1500">
              <a:solidFill>
                <a:schemeClr val="dk1"/>
              </a:solidFill>
              <a:latin typeface="Inter"/>
              <a:ea typeface="Inter"/>
              <a:cs typeface="Inter"/>
              <a:sym typeface="Inter"/>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By the late 1400s, European maritime powers were expanding coastal trading posts in West Africa—seeking gold, ivory, and other commodities—which intensified commercial interactions</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None/>
            </a:pPr>
            <a:r>
              <a:rPr lang="en">
                <a:solidFill>
                  <a:schemeClr val="dk1"/>
                </a:solidFill>
                <a:latin typeface="Inter"/>
                <a:ea typeface="Inter"/>
                <a:cs typeface="Inter"/>
                <a:sym typeface="Inter"/>
              </a:rPr>
              <a:t>How do you think the introduction of European goods might change the internal dynamics of African societies? Who do you think would gain power and who might lose influence as trade with Europe increased?</a:t>
            </a:r>
            <a:endParaRPr>
              <a:solidFill>
                <a:schemeClr val="dk1"/>
              </a:solidFill>
              <a:latin typeface="Inter"/>
              <a:ea typeface="Inter"/>
              <a:cs typeface="Inter"/>
              <a:sym typeface="Inter"/>
            </a:endParaRPr>
          </a:p>
        </p:txBody>
      </p:sp>
      <p:sp>
        <p:nvSpPr>
          <p:cNvPr id="152" name="Google Shape;152;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153" name="Google Shape;153;p28"/>
          <p:cNvPicPr preferRelativeResize="0"/>
          <p:nvPr/>
        </p:nvPicPr>
        <p:blipFill>
          <a:blip r:embed="rId3">
            <a:alphaModFix/>
          </a:blip>
          <a:stretch>
            <a:fillRect/>
          </a:stretch>
        </p:blipFill>
        <p:spPr>
          <a:xfrm>
            <a:off x="152400" y="152400"/>
            <a:ext cx="2994637" cy="26797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